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7"/>
  </p:notesMasterIdLst>
  <p:sldIdLst>
    <p:sldId id="256" r:id="rId2"/>
    <p:sldId id="267" r:id="rId3"/>
    <p:sldId id="314" r:id="rId4"/>
    <p:sldId id="320" r:id="rId5"/>
    <p:sldId id="4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4" autoAdjust="0"/>
    <p:restoredTop sz="94966"/>
  </p:normalViewPr>
  <p:slideViewPr>
    <p:cSldViewPr snapToGrid="0" snapToObjects="1">
      <p:cViewPr varScale="1">
        <p:scale>
          <a:sx n="96" d="100"/>
          <a:sy n="96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9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26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28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0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32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4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955783" y="4029574"/>
            <a:ext cx="5314122" cy="1243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cap="all" spc="600" dirty="0" smtClean="0">
                <a:solidFill>
                  <a:schemeClr val="bg1"/>
                </a:solidFill>
              </a:rPr>
              <a:t>第十章</a:t>
            </a:r>
            <a:endParaRPr lang="en-US" sz="2400" b="1" cap="all" spc="600" dirty="0">
              <a:solidFill>
                <a:schemeClr val="bg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955782" y="2775981"/>
            <a:ext cx="8716855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dirty="0" smtClean="0">
                <a:solidFill>
                  <a:schemeClr val="bg1"/>
                </a:solidFill>
              </a:rPr>
              <a:t>消費者</a:t>
            </a:r>
            <a:r>
              <a:rPr lang="zh-TW" altLang="en-US" dirty="0" smtClean="0">
                <a:solidFill>
                  <a:schemeClr val="bg1"/>
                </a:solidFill>
              </a:rPr>
              <a:t>為</a:t>
            </a:r>
            <a:r>
              <a:rPr lang="ja-JP" altLang="en-US" dirty="0" smtClean="0">
                <a:solidFill>
                  <a:schemeClr val="bg1"/>
                </a:solidFill>
              </a:rPr>
              <a:t>價值</a:t>
            </a:r>
            <a:r>
              <a:rPr lang="zh-TW" altLang="en-US" dirty="0" smtClean="0">
                <a:solidFill>
                  <a:schemeClr val="bg1"/>
                </a:solidFill>
              </a:rPr>
              <a:t>作出</a:t>
            </a:r>
            <a:r>
              <a:rPr lang="ja-JP" altLang="en-US" dirty="0" smtClean="0">
                <a:solidFill>
                  <a:schemeClr val="bg1"/>
                </a:solidFill>
              </a:rPr>
              <a:t>的</a:t>
            </a:r>
            <a:r>
              <a:rPr lang="ja-JP" altLang="en-US" dirty="0">
                <a:solidFill>
                  <a:schemeClr val="bg1"/>
                </a:solidFill>
              </a:rPr>
              <a:t>選擇 </a:t>
            </a:r>
            <a:r>
              <a:rPr lang="en-US" dirty="0">
                <a:solidFill>
                  <a:schemeClr val="bg1"/>
                </a:solidFill>
              </a:rPr>
              <a:t>III
</a:t>
            </a: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71F35-593B-E949-8E6A-C6D04ACF9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910" y="1248417"/>
            <a:ext cx="8952932" cy="3043213"/>
          </a:xfrm>
        </p:spPr>
        <p:txBody>
          <a:bodyPr anchor="b">
            <a:normAutofit/>
          </a:bodyPr>
          <a:lstStyle/>
          <a:p>
            <a:r>
              <a:rPr lang="ja-JP" altLang="en-US">
                <a:solidFill>
                  <a:schemeClr val="bg1"/>
                </a:solidFill>
                <a:cs typeface="Arial"/>
              </a:rPr>
              <a:t>服裝工業中的生物工程
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C3EF1A8-625F-1A40-BB70-929A909875EE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1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97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F4A5C6-371E-EA42-8903-0E7D5144A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8" name="Rectangle 99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1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E78736-45C1-F245-8E26-602FA04137E3}"/>
              </a:ext>
            </a:extLst>
          </p:cNvPr>
          <p:cNvSpPr/>
          <p:nvPr/>
        </p:nvSpPr>
        <p:spPr>
          <a:xfrm>
            <a:off x="763216" y="306338"/>
            <a:ext cx="6668258" cy="406254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ja-JP" altLang="en-US" sz="4000" b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生物工程</a:t>
            </a:r>
            <a:r>
              <a:rPr lang="zh-TW" altLang="en-US" sz="4000" b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物</a:t>
            </a:r>
            <a:r>
              <a:rPr lang="ja-JP" altLang="en-US" sz="4000" b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料</a:t>
            </a:r>
            <a:r>
              <a:rPr lang="ja-JP" altLang="en-US" sz="40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的興起
</a:t>
            </a:r>
            <a:endParaRPr lang="en-US" sz="4000" b="1" cap="all" spc="7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0" name="Rectangle 103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55BD7B-72E1-DC40-B60F-1F349697B614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1">
            <a:extLst>
              <a:ext uri="{FF2B5EF4-FFF2-40B4-BE49-F238E27FC236}">
                <a16:creationId xmlns:a16="http://schemas.microsoft.com/office/drawing/2014/main" id="{1EFD5358-E7E1-48E4-8AAF-72C5A5486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4CCA2-B213-244A-AC10-06B101073F03}"/>
              </a:ext>
            </a:extLst>
          </p:cNvPr>
          <p:cNvSpPr/>
          <p:nvPr/>
        </p:nvSpPr>
        <p:spPr>
          <a:xfrm>
            <a:off x="635528" y="917520"/>
            <a:ext cx="5764307" cy="156882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ja-JP" altLang="en-US" sz="3600" b="1" cap="all" spc="700" dirty="0" smtClean="0">
                <a:latin typeface="+mj-lt"/>
                <a:ea typeface="+mj-ea"/>
                <a:cs typeface="+mj-cs"/>
              </a:rPr>
              <a:t>生物工程</a:t>
            </a:r>
            <a:r>
              <a:rPr lang="zh-TW" altLang="en-US" sz="3600" b="1" cap="all" spc="700" dirty="0" smtClean="0">
                <a:latin typeface="+mj-lt"/>
                <a:ea typeface="+mj-ea"/>
                <a:cs typeface="+mj-cs"/>
              </a:rPr>
              <a:t>物</a:t>
            </a:r>
            <a:r>
              <a:rPr lang="ja-JP" altLang="en-US" sz="3600" b="1" cap="all" spc="700" dirty="0" smtClean="0">
                <a:latin typeface="+mj-lt"/>
                <a:ea typeface="+mj-ea"/>
                <a:cs typeface="+mj-cs"/>
              </a:rPr>
              <a:t>料</a:t>
            </a:r>
            <a:r>
              <a:rPr lang="ja-JP" altLang="en-US" sz="3600" b="1" cap="all" spc="700" dirty="0">
                <a:latin typeface="+mj-lt"/>
                <a:ea typeface="+mj-ea"/>
                <a:cs typeface="+mj-cs"/>
              </a:rPr>
              <a:t>
</a:t>
            </a:r>
            <a:endParaRPr lang="en-US" sz="3600" b="1" cap="all" spc="7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E0122E-5164-3C4E-B2B1-8B0E3C3CB3E3}"/>
              </a:ext>
            </a:extLst>
          </p:cNvPr>
          <p:cNvSpPr/>
          <p:nvPr/>
        </p:nvSpPr>
        <p:spPr>
          <a:xfrm>
            <a:off x="607671" y="2448942"/>
            <a:ext cx="6437238" cy="36912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2860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作為</a:t>
            </a:r>
            <a:r>
              <a:rPr lang="zh-TW" altLang="en-US" sz="2000" dirty="0"/>
              <a:t>解決資源</a:t>
            </a:r>
            <a:r>
              <a:rPr lang="zh-HK" altLang="en-US" sz="2000" dirty="0"/>
              <a:t>不足</a:t>
            </a:r>
            <a:r>
              <a:rPr lang="zh-TW" altLang="en-US" sz="2000" dirty="0"/>
              <a:t>的</a:t>
            </a:r>
            <a:r>
              <a:rPr lang="zh-TW" altLang="en-US" sz="2000" dirty="0" smtClean="0"/>
              <a:t>方</a:t>
            </a:r>
            <a:r>
              <a:rPr lang="zh-HK" altLang="en-US" sz="2000" dirty="0" smtClean="0"/>
              <a:t>法</a:t>
            </a:r>
            <a:endParaRPr lang="en-US" altLang="zh-HK" sz="2000" dirty="0"/>
          </a:p>
          <a:p>
            <a:pPr marL="285750" indent="-22860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盡量</a:t>
            </a:r>
            <a:r>
              <a:rPr lang="zh-TW" altLang="en-US" sz="2000" dirty="0"/>
              <a:t>減少消耗石油、土地和</a:t>
            </a:r>
            <a:r>
              <a:rPr lang="zh-TW" altLang="en-US" sz="2000" dirty="0" smtClean="0"/>
              <a:t>水</a:t>
            </a:r>
            <a:endParaRPr lang="en-US" altLang="zh-TW" sz="2000" dirty="0"/>
          </a:p>
          <a:p>
            <a:pPr marL="285750" indent="-22860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生物工程</a:t>
            </a:r>
            <a:r>
              <a:rPr lang="zh-HK" altLang="en-US" sz="2000" dirty="0"/>
              <a:t>物</a:t>
            </a:r>
            <a:r>
              <a:rPr lang="zh-TW" altLang="en-US" sz="2000" dirty="0"/>
              <a:t>料是可再生的，可以按需</a:t>
            </a:r>
            <a:r>
              <a:rPr lang="zh-HK" altLang="en-US" sz="2000" dirty="0"/>
              <a:t>要設計成</a:t>
            </a:r>
            <a:r>
              <a:rPr lang="zh-TW" altLang="en-US" sz="2000" dirty="0"/>
              <a:t>特定的結構和形狀，並且是有機的、可生物降解的和可堆肥</a:t>
            </a:r>
            <a:r>
              <a:rPr lang="zh-TW" altLang="en-US" sz="2000" dirty="0" smtClean="0"/>
              <a:t>的</a:t>
            </a:r>
            <a:endParaRPr lang="en-US" altLang="zh-TW" sz="2000" dirty="0"/>
          </a:p>
          <a:p>
            <a:pPr marL="285750" indent="-22860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與</a:t>
            </a:r>
            <a:r>
              <a:rPr lang="zh-TW" altLang="en-US" sz="2000" dirty="0"/>
              <a:t>傳統製造的紡織品相比</a:t>
            </a:r>
            <a:r>
              <a:rPr lang="zh-TW" altLang="en-US" sz="2000" dirty="0" smtClean="0"/>
              <a:t>，</a:t>
            </a:r>
            <a:r>
              <a:rPr lang="zh-HK" altLang="en-US" sz="2000" dirty="0" smtClean="0"/>
              <a:t>對</a:t>
            </a:r>
            <a:r>
              <a:rPr lang="zh-TW" altLang="en-US" sz="2000" dirty="0" smtClean="0"/>
              <a:t>減少</a:t>
            </a:r>
            <a:r>
              <a:rPr lang="zh-TW" altLang="en-US" sz="2000" dirty="0"/>
              <a:t>碳足跡</a:t>
            </a:r>
            <a:r>
              <a:rPr lang="zh-HK" altLang="en-US" sz="2000" dirty="0"/>
              <a:t>有更強的潛在能力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234787-B0B1-0C44-ABD0-F78B73FBA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299" y="-426"/>
            <a:ext cx="4076695" cy="3161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6F015E-FF7B-8148-A8A0-DFE63C40A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299" y="3161715"/>
            <a:ext cx="4076695" cy="3239084"/>
          </a:xfrm>
          <a:prstGeom prst="rect">
            <a:avLst/>
          </a:prstGeom>
        </p:spPr>
      </p:pic>
      <p:sp>
        <p:nvSpPr>
          <p:cNvPr id="41" name="Rectangle 33">
            <a:extLst>
              <a:ext uri="{FF2B5EF4-FFF2-40B4-BE49-F238E27FC236}">
                <a16:creationId xmlns:a16="http://schemas.microsoft.com/office/drawing/2014/main" id="{3EFEF205-91EC-45C0-B129-C4B7B770C2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EDA2FAE8-3610-4EDB-85F1-C20BCF890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9DC62-6D2A-034A-B37D-85E7325D8E02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1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4CCA2-B213-244A-AC10-06B101073F03}"/>
              </a:ext>
            </a:extLst>
          </p:cNvPr>
          <p:cNvSpPr/>
          <p:nvPr/>
        </p:nvSpPr>
        <p:spPr>
          <a:xfrm>
            <a:off x="7488820" y="304744"/>
            <a:ext cx="4828329" cy="172764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ja-JP" altLang="en-US" sz="2800" b="1" cap="all" spc="700" dirty="0" smtClean="0">
                <a:latin typeface="+mj-lt"/>
                <a:ea typeface="+mj-ea"/>
                <a:cs typeface="+mj-cs"/>
              </a:rPr>
              <a:t>生物工程</a:t>
            </a:r>
            <a:r>
              <a:rPr lang="zh-TW" altLang="en-US" sz="2800" b="1" cap="all" spc="700" dirty="0" smtClean="0">
                <a:latin typeface="+mj-lt"/>
                <a:ea typeface="+mj-ea"/>
                <a:cs typeface="+mj-cs"/>
              </a:rPr>
              <a:t>物</a:t>
            </a:r>
            <a:r>
              <a:rPr lang="ja-JP" altLang="en-US" sz="2800" b="1" cap="all" spc="700" dirty="0" smtClean="0">
                <a:latin typeface="+mj-lt"/>
                <a:ea typeface="+mj-ea"/>
                <a:cs typeface="+mj-cs"/>
              </a:rPr>
              <a:t>料</a:t>
            </a:r>
            <a:r>
              <a:rPr lang="ja-JP" altLang="en-US" sz="2800" b="1" cap="all" spc="700" dirty="0">
                <a:latin typeface="+mj-lt"/>
                <a:ea typeface="+mj-ea"/>
                <a:cs typeface="+mj-cs"/>
              </a:rPr>
              <a:t>
</a:t>
            </a:r>
            <a:endParaRPr lang="en-US" sz="2800" b="1" cap="all" spc="7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7D919-956E-874E-BE4B-274829EA3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" y="0"/>
            <a:ext cx="7211642" cy="56947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E0122E-5164-3C4E-B2B1-8B0E3C3CB3E3}"/>
              </a:ext>
            </a:extLst>
          </p:cNvPr>
          <p:cNvSpPr/>
          <p:nvPr/>
        </p:nvSpPr>
        <p:spPr>
          <a:xfrm>
            <a:off x="7488820" y="2337130"/>
            <a:ext cx="4269121" cy="3428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indent="-2286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消費者對</a:t>
            </a:r>
            <a:r>
              <a:rPr lang="zh-TW" altLang="en-US" dirty="0"/>
              <a:t>服裝及其購買</a:t>
            </a:r>
            <a:r>
              <a:rPr lang="zh-HK" altLang="en-US" dirty="0"/>
              <a:t>的</a:t>
            </a:r>
            <a:r>
              <a:rPr lang="zh-TW" altLang="en-US" dirty="0"/>
              <a:t>決</a:t>
            </a:r>
            <a:r>
              <a:rPr lang="zh-HK" altLang="en-US" dirty="0"/>
              <a:t>定</a:t>
            </a:r>
            <a:r>
              <a:rPr lang="zh-TW" altLang="en-US" dirty="0"/>
              <a:t>對環境的影響有更高的</a:t>
            </a:r>
            <a:r>
              <a:rPr lang="zh-TW" altLang="en-US" dirty="0" smtClean="0"/>
              <a:t>意識</a:t>
            </a:r>
            <a:endParaRPr lang="en-US" altLang="zh-TW" dirty="0"/>
          </a:p>
          <a:p>
            <a:pPr marL="285750" indent="-2286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近十</a:t>
            </a:r>
            <a:r>
              <a:rPr lang="zh-TW" altLang="en-US" dirty="0"/>
              <a:t>年來</a:t>
            </a:r>
            <a:r>
              <a:rPr lang="zh-HK" altLang="en-US" dirty="0"/>
              <a:t>，</a:t>
            </a:r>
            <a:r>
              <a:rPr lang="zh-TW" altLang="en-US" dirty="0"/>
              <a:t>抗菌織物</a:t>
            </a:r>
            <a:r>
              <a:rPr lang="zh-HK" altLang="en-US" dirty="0"/>
              <a:t>及</a:t>
            </a:r>
            <a:r>
              <a:rPr lang="zh-TW" altLang="en-US" dirty="0"/>
              <a:t>生物紡織品是創新</a:t>
            </a:r>
            <a:r>
              <a:rPr lang="zh-HK" altLang="en-US" dirty="0"/>
              <a:t>的先</a:t>
            </a:r>
            <a:r>
              <a:rPr lang="zh-TW" altLang="en-US" dirty="0"/>
              <a:t>驅，具有為行業提供可持續價值的</a:t>
            </a:r>
            <a:r>
              <a:rPr lang="zh-TW" altLang="en-US" dirty="0" smtClean="0"/>
              <a:t>潛力</a:t>
            </a:r>
            <a:endParaRPr lang="en-US" altLang="zh-TW" dirty="0"/>
          </a:p>
          <a:p>
            <a:pPr marL="285750" indent="-2286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細菌</a:t>
            </a:r>
            <a:r>
              <a:rPr lang="zh-TW" altLang="en-US" dirty="0"/>
              <a:t>和生物物質（如藻類和真菌）</a:t>
            </a:r>
            <a:r>
              <a:rPr lang="zh-HK" altLang="en-US" dirty="0"/>
              <a:t>經</a:t>
            </a:r>
            <a:r>
              <a:rPr lang="zh-TW" altLang="en-US" dirty="0"/>
              <a:t>生物工程</a:t>
            </a:r>
            <a:r>
              <a:rPr lang="zh-HK" altLang="en-US" dirty="0"/>
              <a:t>處理後可用來製造</a:t>
            </a:r>
            <a:r>
              <a:rPr lang="zh-TW" altLang="en-US" dirty="0"/>
              <a:t>紡織纖維、</a:t>
            </a:r>
            <a:r>
              <a:rPr lang="zh-HK" altLang="en-US" dirty="0"/>
              <a:t>加工潤飾物料</a:t>
            </a:r>
            <a:r>
              <a:rPr lang="zh-TW" altLang="en-US" dirty="0"/>
              <a:t>和染料</a:t>
            </a:r>
            <a:endParaRPr lang="en-US" sz="1600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9DC62-6D2A-034A-B37D-85E7325D8E02}"/>
              </a:ext>
            </a:extLst>
          </p:cNvPr>
          <p:cNvSpPr/>
          <p:nvPr/>
        </p:nvSpPr>
        <p:spPr>
          <a:xfrm>
            <a:off x="-235226" y="6542735"/>
            <a:ext cx="15688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8355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184</Words>
  <Application>Microsoft Office PowerPoint</Application>
  <PresentationFormat>寬螢幕</PresentationFormat>
  <Paragraphs>20</Paragraphs>
  <Slides>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Avenir Next LT Pro</vt:lpstr>
      <vt:lpstr>Avenir Next LT Pro Light</vt:lpstr>
      <vt:lpstr>新細明體</vt:lpstr>
      <vt:lpstr>Arial</vt:lpstr>
      <vt:lpstr>Calibri</vt:lpstr>
      <vt:lpstr>GradientRiseVTI</vt:lpstr>
      <vt:lpstr>PowerPoint 簡報</vt:lpstr>
      <vt:lpstr>服裝工業中的生物工程
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27</cp:revision>
  <dcterms:created xsi:type="dcterms:W3CDTF">2020-11-23T19:11:58Z</dcterms:created>
  <dcterms:modified xsi:type="dcterms:W3CDTF">2021-09-21T03:37:19Z</dcterms:modified>
</cp:coreProperties>
</file>